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bril Fatface" panose="02000503000000020003" pitchFamily="2" charset="0"/>
      <p:regular r:id="rId14"/>
    </p:embeddedFont>
    <p:embeddedFont>
      <p:font typeface="Agrandir" panose="020B0604020202020204" charset="0"/>
      <p:regular r:id="rId15"/>
    </p:embeddedFont>
    <p:embeddedFont>
      <p:font typeface="Agrandir Bold" panose="020B0604020202020204" charset="0"/>
      <p:regular r:id="rId16"/>
    </p:embeddedFont>
    <p:embeddedFont>
      <p:font typeface="Alice" panose="020B0604020202020204" charset="0"/>
      <p:regular r:id="rId17"/>
    </p:embeddedFont>
    <p:embeddedFont>
      <p:font typeface="Alice Italics" panose="020B0604020202020204" charset="0"/>
      <p:regular r:id="rId18"/>
    </p:embeddedFont>
    <p:embeddedFont>
      <p:font typeface="Arapey Bold" panose="020B0604020202020204" charset="0"/>
      <p:regular r:id="rId19"/>
    </p:embeddedFont>
    <p:embeddedFont>
      <p:font typeface="Gagalin" panose="020B0604020202020204" charset="0"/>
      <p:regular r:id="rId20"/>
    </p:embeddedFont>
    <p:embeddedFont>
      <p:font typeface="League Spartan" panose="020B0604020202020204" charset="0"/>
      <p:regular r:id="rId21"/>
    </p:embeddedFont>
    <p:embeddedFont>
      <p:font typeface="Lora" pitchFamily="2" charset="0"/>
      <p:regular r:id="rId22"/>
    </p:embeddedFont>
    <p:embeddedFont>
      <p:font typeface="Open Sans" panose="020B0606030504020204" pitchFamily="34" charset="0"/>
      <p:regular r:id="rId23"/>
    </p:embeddedFont>
    <p:embeddedFont>
      <p:font typeface="Open Sans Bold" panose="020B0604020202020204" charset="0"/>
      <p:regular r:id="rId24"/>
    </p:embeddedFont>
    <p:embeddedFont>
      <p:font typeface="Yeseva One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56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gif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gi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gif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gif>
</file>

<file path=ppt/media/image37.gif>
</file>

<file path=ppt/media/image4.gif>
</file>

<file path=ppt/media/image5.gif>
</file>

<file path=ppt/media/image6.gif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11" Type="http://schemas.openxmlformats.org/officeDocument/2006/relationships/image" Target="../media/image6.gif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image" Target="../media/image30.png"/><Relationship Id="rId18" Type="http://schemas.openxmlformats.org/officeDocument/2006/relationships/image" Target="../media/image3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17" Type="http://schemas.openxmlformats.org/officeDocument/2006/relationships/image" Target="../media/image34.png"/><Relationship Id="rId2" Type="http://schemas.openxmlformats.org/officeDocument/2006/relationships/image" Target="../media/image4.gif"/><Relationship Id="rId16" Type="http://schemas.openxmlformats.org/officeDocument/2006/relationships/image" Target="../media/image33.svg"/><Relationship Id="rId20" Type="http://schemas.openxmlformats.org/officeDocument/2006/relationships/image" Target="../media/image5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10" Type="http://schemas.openxmlformats.org/officeDocument/2006/relationships/image" Target="../media/image27.svg"/><Relationship Id="rId19" Type="http://schemas.openxmlformats.org/officeDocument/2006/relationships/image" Target="../media/image6.gif"/><Relationship Id="rId4" Type="http://schemas.openxmlformats.org/officeDocument/2006/relationships/image" Target="../media/image21.svg"/><Relationship Id="rId9" Type="http://schemas.openxmlformats.org/officeDocument/2006/relationships/image" Target="../media/image26.png"/><Relationship Id="rId14" Type="http://schemas.openxmlformats.org/officeDocument/2006/relationships/image" Target="../media/image3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gif"/><Relationship Id="rId4" Type="http://schemas.openxmlformats.org/officeDocument/2006/relationships/image" Target="../media/image37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7" Type="http://schemas.openxmlformats.org/officeDocument/2006/relationships/image" Target="../media/image9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1000"/>
          </a:blip>
          <a:srcRect/>
          <a:stretch>
            <a:fillRect/>
          </a:stretch>
        </p:blipFill>
        <p:spPr>
          <a:xfrm rot="-10800000">
            <a:off x="8326245" y="-946839"/>
            <a:ext cx="12531943" cy="11055479"/>
          </a:xfrm>
          <a:prstGeom prst="rect">
            <a:avLst/>
          </a:prstGeom>
          <a:ln cap="sq">
            <a:noFill/>
            <a:prstDash val="solid"/>
          </a:ln>
        </p:spPr>
      </p:pic>
      <p:sp>
        <p:nvSpPr>
          <p:cNvPr id="3" name="TextBox 3"/>
          <p:cNvSpPr txBox="1"/>
          <p:nvPr/>
        </p:nvSpPr>
        <p:spPr>
          <a:xfrm>
            <a:off x="3000871" y="1237995"/>
            <a:ext cx="12286259" cy="2475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6"/>
              </a:lnSpc>
            </a:pPr>
            <a:endParaRPr/>
          </a:p>
          <a:p>
            <a:pPr algn="ctr">
              <a:lnSpc>
                <a:spcPts val="4766"/>
              </a:lnSpc>
            </a:pPr>
            <a:r>
              <a:rPr lang="en-US" sz="3404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OBJECT ORIENTED PROGRAMMING WITH C++</a:t>
            </a:r>
          </a:p>
          <a:p>
            <a:pPr algn="ctr">
              <a:lnSpc>
                <a:spcPts val="4766"/>
              </a:lnSpc>
            </a:pPr>
            <a:r>
              <a:rPr lang="en-US" sz="3404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CSE2001</a:t>
            </a:r>
          </a:p>
          <a:p>
            <a:pPr algn="ctr">
              <a:lnSpc>
                <a:spcPts val="4766"/>
              </a:lnSpc>
              <a:spcBef>
                <a:spcPct val="0"/>
              </a:spcBef>
            </a:pPr>
            <a:endParaRPr lang="en-US" sz="3404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51000"/>
          </a:blip>
          <a:srcRect/>
          <a:stretch>
            <a:fillRect/>
          </a:stretch>
        </p:blipFill>
        <p:spPr>
          <a:xfrm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7199120">
            <a:off x="-2896988" y="-1002021"/>
            <a:ext cx="5793977" cy="589544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410114" y="3589916"/>
            <a:ext cx="13467772" cy="335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599">
                <a:solidFill>
                  <a:srgbClr val="2B2B2B"/>
                </a:solidFill>
                <a:latin typeface="Gagalin"/>
                <a:ea typeface="Gagalin"/>
                <a:cs typeface="Gagalin"/>
                <a:sym typeface="Gagalin"/>
              </a:rPr>
              <a:t>Virtual Arduino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10114" y="7727241"/>
            <a:ext cx="13467772" cy="748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2B2B2B"/>
                </a:solidFill>
                <a:latin typeface="Arapey Bold"/>
                <a:ea typeface="Arapey Bold"/>
                <a:cs typeface="Arapey Bold"/>
                <a:sym typeface="Arapey Bold"/>
              </a:rPr>
              <a:t>By: Exception Handlers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flipH="1">
            <a:off x="10378848" y="-562792"/>
            <a:ext cx="4762" cy="10610052"/>
          </a:xfrm>
          <a:prstGeom prst="line">
            <a:avLst/>
          </a:prstGeom>
          <a:ln w="9525" cap="flat">
            <a:solidFill>
              <a:srgbClr val="2B2B2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845129" y="4086225"/>
            <a:ext cx="5956776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Code Highlights: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620500" y="904875"/>
            <a:ext cx="4076092" cy="104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digitalRead() to detect button press</a:t>
            </a:r>
          </a:p>
        </p:txBody>
      </p:sp>
      <p:sp>
        <p:nvSpPr>
          <p:cNvPr id="6" name="Freeform 6"/>
          <p:cNvSpPr/>
          <p:nvPr/>
        </p:nvSpPr>
        <p:spPr>
          <a:xfrm>
            <a:off x="10111339" y="921673"/>
            <a:ext cx="535018" cy="428106"/>
          </a:xfrm>
          <a:custGeom>
            <a:avLst/>
            <a:gdLst/>
            <a:ahLst/>
            <a:cxnLst/>
            <a:rect l="l" t="t" r="r" b="b"/>
            <a:pathLst>
              <a:path w="535018" h="428106">
                <a:moveTo>
                  <a:pt x="0" y="0"/>
                </a:moveTo>
                <a:lnTo>
                  <a:pt x="535018" y="0"/>
                </a:lnTo>
                <a:lnTo>
                  <a:pt x="535018" y="428107"/>
                </a:lnTo>
                <a:lnTo>
                  <a:pt x="0" y="4281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3" r="-8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620500" y="3144764"/>
            <a:ext cx="4076092" cy="104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digitalWrite() to control LEDs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620500" y="5321983"/>
            <a:ext cx="4076092" cy="104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Use of delays for timing transitions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620500" y="7624542"/>
            <a:ext cx="4076092" cy="104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Button debounce handling</a:t>
            </a:r>
          </a:p>
        </p:txBody>
      </p:sp>
      <p:sp>
        <p:nvSpPr>
          <p:cNvPr id="10" name="Freeform 10"/>
          <p:cNvSpPr/>
          <p:nvPr/>
        </p:nvSpPr>
        <p:spPr>
          <a:xfrm>
            <a:off x="10111339" y="3268589"/>
            <a:ext cx="535018" cy="428106"/>
          </a:xfrm>
          <a:custGeom>
            <a:avLst/>
            <a:gdLst/>
            <a:ahLst/>
            <a:cxnLst/>
            <a:rect l="l" t="t" r="r" b="b"/>
            <a:pathLst>
              <a:path w="535018" h="428106">
                <a:moveTo>
                  <a:pt x="0" y="0"/>
                </a:moveTo>
                <a:lnTo>
                  <a:pt x="535018" y="0"/>
                </a:lnTo>
                <a:lnTo>
                  <a:pt x="535018" y="428106"/>
                </a:lnTo>
                <a:lnTo>
                  <a:pt x="0" y="4281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83" r="-83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11339" y="5508478"/>
            <a:ext cx="535018" cy="428106"/>
          </a:xfrm>
          <a:custGeom>
            <a:avLst/>
            <a:gdLst/>
            <a:ahLst/>
            <a:cxnLst/>
            <a:rect l="l" t="t" r="r" b="b"/>
            <a:pathLst>
              <a:path w="535018" h="428106">
                <a:moveTo>
                  <a:pt x="0" y="0"/>
                </a:moveTo>
                <a:lnTo>
                  <a:pt x="535018" y="0"/>
                </a:lnTo>
                <a:lnTo>
                  <a:pt x="535018" y="428106"/>
                </a:lnTo>
                <a:lnTo>
                  <a:pt x="0" y="4281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83" r="-83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111339" y="7855393"/>
            <a:ext cx="535018" cy="428106"/>
          </a:xfrm>
          <a:custGeom>
            <a:avLst/>
            <a:gdLst/>
            <a:ahLst/>
            <a:cxnLst/>
            <a:rect l="l" t="t" r="r" b="b"/>
            <a:pathLst>
              <a:path w="535018" h="428106">
                <a:moveTo>
                  <a:pt x="0" y="0"/>
                </a:moveTo>
                <a:lnTo>
                  <a:pt x="535018" y="0"/>
                </a:lnTo>
                <a:lnTo>
                  <a:pt x="535018" y="428107"/>
                </a:lnTo>
                <a:lnTo>
                  <a:pt x="0" y="42810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83" r="-83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111339" y="9309225"/>
            <a:ext cx="535018" cy="428106"/>
          </a:xfrm>
          <a:custGeom>
            <a:avLst/>
            <a:gdLst/>
            <a:ahLst/>
            <a:cxnLst/>
            <a:rect l="l" t="t" r="r" b="b"/>
            <a:pathLst>
              <a:path w="535018" h="428106">
                <a:moveTo>
                  <a:pt x="0" y="0"/>
                </a:moveTo>
                <a:lnTo>
                  <a:pt x="535018" y="0"/>
                </a:lnTo>
                <a:lnTo>
                  <a:pt x="535018" y="428106"/>
                </a:lnTo>
                <a:lnTo>
                  <a:pt x="0" y="4281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83" r="-83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1620500" y="9134475"/>
            <a:ext cx="4961692" cy="104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Logic control with if and while</a:t>
            </a:r>
          </a:p>
          <a:p>
            <a:pPr algn="l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statements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11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2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465034" y="878304"/>
            <a:ext cx="1797669" cy="1851531"/>
            <a:chOff x="0" y="0"/>
            <a:chExt cx="2396892" cy="24687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96892" cy="2468709"/>
            </a:xfrm>
            <a:custGeom>
              <a:avLst/>
              <a:gdLst/>
              <a:ahLst/>
              <a:cxnLst/>
              <a:rect l="l" t="t" r="r" b="b"/>
              <a:pathLst>
                <a:path w="2396892" h="2468709">
                  <a:moveTo>
                    <a:pt x="0" y="0"/>
                  </a:moveTo>
                  <a:lnTo>
                    <a:pt x="2396892" y="0"/>
                  </a:lnTo>
                  <a:lnTo>
                    <a:pt x="2396892" y="2468709"/>
                  </a:lnTo>
                  <a:lnTo>
                    <a:pt x="0" y="2468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659855" y="796627"/>
              <a:ext cx="1077181" cy="875454"/>
            </a:xfrm>
            <a:custGeom>
              <a:avLst/>
              <a:gdLst/>
              <a:ahLst/>
              <a:cxnLst/>
              <a:rect l="l" t="t" r="r" b="b"/>
              <a:pathLst>
                <a:path w="1077181" h="875454">
                  <a:moveTo>
                    <a:pt x="0" y="0"/>
                  </a:moveTo>
                  <a:lnTo>
                    <a:pt x="1077181" y="0"/>
                  </a:lnTo>
                  <a:lnTo>
                    <a:pt x="1077181" y="875454"/>
                  </a:lnTo>
                  <a:lnTo>
                    <a:pt x="0" y="8754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9401760" y="5288968"/>
            <a:ext cx="1924218" cy="1798269"/>
            <a:chOff x="0" y="0"/>
            <a:chExt cx="2565623" cy="23976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65623" cy="2397692"/>
            </a:xfrm>
            <a:custGeom>
              <a:avLst/>
              <a:gdLst/>
              <a:ahLst/>
              <a:cxnLst/>
              <a:rect l="l" t="t" r="r" b="b"/>
              <a:pathLst>
                <a:path w="2565623" h="2397692">
                  <a:moveTo>
                    <a:pt x="0" y="0"/>
                  </a:moveTo>
                  <a:lnTo>
                    <a:pt x="2565623" y="0"/>
                  </a:lnTo>
                  <a:lnTo>
                    <a:pt x="2565623" y="2397692"/>
                  </a:lnTo>
                  <a:lnTo>
                    <a:pt x="0" y="2397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841914" y="757948"/>
              <a:ext cx="881795" cy="881795"/>
            </a:xfrm>
            <a:custGeom>
              <a:avLst/>
              <a:gdLst/>
              <a:ahLst/>
              <a:cxnLst/>
              <a:rect l="l" t="t" r="r" b="b"/>
              <a:pathLst>
                <a:path w="881795" h="881795">
                  <a:moveTo>
                    <a:pt x="0" y="0"/>
                  </a:moveTo>
                  <a:lnTo>
                    <a:pt x="881795" y="0"/>
                  </a:lnTo>
                  <a:lnTo>
                    <a:pt x="881795" y="881796"/>
                  </a:lnTo>
                  <a:lnTo>
                    <a:pt x="0" y="8817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4036620" y="931567"/>
            <a:ext cx="1924218" cy="1798269"/>
            <a:chOff x="0" y="0"/>
            <a:chExt cx="2565623" cy="23976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65623" cy="2397692"/>
            </a:xfrm>
            <a:custGeom>
              <a:avLst/>
              <a:gdLst/>
              <a:ahLst/>
              <a:cxnLst/>
              <a:rect l="l" t="t" r="r" b="b"/>
              <a:pathLst>
                <a:path w="2565623" h="2397692">
                  <a:moveTo>
                    <a:pt x="0" y="0"/>
                  </a:moveTo>
                  <a:lnTo>
                    <a:pt x="2565623" y="0"/>
                  </a:lnTo>
                  <a:lnTo>
                    <a:pt x="2565623" y="2397692"/>
                  </a:lnTo>
                  <a:lnTo>
                    <a:pt x="0" y="2397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938997" y="761119"/>
              <a:ext cx="687630" cy="875454"/>
            </a:xfrm>
            <a:custGeom>
              <a:avLst/>
              <a:gdLst/>
              <a:ahLst/>
              <a:cxnLst/>
              <a:rect l="l" t="t" r="r" b="b"/>
              <a:pathLst>
                <a:path w="687630" h="875454">
                  <a:moveTo>
                    <a:pt x="0" y="0"/>
                  </a:moveTo>
                  <a:lnTo>
                    <a:pt x="687629" y="0"/>
                  </a:lnTo>
                  <a:lnTo>
                    <a:pt x="687629" y="875454"/>
                  </a:lnTo>
                  <a:lnTo>
                    <a:pt x="0" y="8754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4099894" y="5235705"/>
            <a:ext cx="1797669" cy="1851531"/>
            <a:chOff x="0" y="0"/>
            <a:chExt cx="2396892" cy="246870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96892" cy="2468709"/>
            </a:xfrm>
            <a:custGeom>
              <a:avLst/>
              <a:gdLst/>
              <a:ahLst/>
              <a:cxnLst/>
              <a:rect l="l" t="t" r="r" b="b"/>
              <a:pathLst>
                <a:path w="2396892" h="2468709">
                  <a:moveTo>
                    <a:pt x="0" y="0"/>
                  </a:moveTo>
                  <a:lnTo>
                    <a:pt x="2396892" y="0"/>
                  </a:lnTo>
                  <a:lnTo>
                    <a:pt x="2396892" y="2468709"/>
                  </a:lnTo>
                  <a:lnTo>
                    <a:pt x="0" y="2468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721096" y="793457"/>
              <a:ext cx="954700" cy="881795"/>
            </a:xfrm>
            <a:custGeom>
              <a:avLst/>
              <a:gdLst/>
              <a:ahLst/>
              <a:cxnLst/>
              <a:rect l="l" t="t" r="r" b="b"/>
              <a:pathLst>
                <a:path w="954700" h="881795">
                  <a:moveTo>
                    <a:pt x="0" y="0"/>
                  </a:moveTo>
                  <a:lnTo>
                    <a:pt x="954700" y="0"/>
                  </a:lnTo>
                  <a:lnTo>
                    <a:pt x="954700" y="881795"/>
                  </a:lnTo>
                  <a:lnTo>
                    <a:pt x="0" y="8817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403053" y="4602190"/>
            <a:ext cx="597087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Advantages: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04599" y="3179622"/>
            <a:ext cx="3318539" cy="98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lice"/>
                <a:ea typeface="Alice"/>
                <a:cs typeface="Alice"/>
                <a:sym typeface="Alice"/>
              </a:rPr>
              <a:t>No physical Hardware needed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704599" y="7563655"/>
            <a:ext cx="3318539" cy="1481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lice"/>
                <a:ea typeface="Alice"/>
                <a:cs typeface="Alice"/>
                <a:sym typeface="Alice"/>
              </a:rPr>
              <a:t>Mimics real world traffic system behaviour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339459" y="3179622"/>
            <a:ext cx="3318539" cy="1481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lice"/>
                <a:ea typeface="Alice"/>
                <a:cs typeface="Alice"/>
                <a:sym typeface="Alice"/>
              </a:rPr>
              <a:t>Great for beginners to practice Arduino logic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339459" y="7563655"/>
            <a:ext cx="3318539" cy="98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2B2B2B"/>
                </a:solidFill>
                <a:latin typeface="Alice"/>
                <a:ea typeface="Alice"/>
                <a:cs typeface="Alice"/>
                <a:sym typeface="Alice"/>
              </a:rPr>
              <a:t>Safe, cost effective learning platform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19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20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1662681" y="-6438340"/>
            <a:ext cx="13761077" cy="1415359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11263" y="4438650"/>
            <a:ext cx="8465475" cy="14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59"/>
              </a:lnSpc>
              <a:spcBef>
                <a:spcPct val="0"/>
              </a:spcBef>
            </a:pPr>
            <a:r>
              <a:rPr lang="en-US" sz="9299" u="none">
                <a:solidFill>
                  <a:srgbClr val="2B2B2B"/>
                </a:solidFill>
                <a:latin typeface="Gagalin"/>
                <a:ea typeface="Gagalin"/>
                <a:cs typeface="Gagalin"/>
                <a:sym typeface="Gagalin"/>
              </a:rPr>
              <a:t>Thank you!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44999"/>
          </a:blip>
          <a:srcRect/>
          <a:stretch>
            <a:fillRect/>
          </a:stretch>
        </p:blipFill>
        <p:spPr>
          <a:xfrm>
            <a:off x="11511932" y="6947324"/>
            <a:ext cx="8674222" cy="765225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>
            <a:off x="15141061" y="2810706"/>
            <a:ext cx="6293877" cy="561293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alphaModFix amt="25000"/>
          </a:blip>
          <a:srcRect/>
          <a:stretch>
            <a:fillRect/>
          </a:stretch>
        </p:blipFill>
        <p:spPr>
          <a:xfrm rot="-3435299">
            <a:off x="-3167656" y="638455"/>
            <a:ext cx="6335313" cy="70767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3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322331" y="519112"/>
            <a:ext cx="3643338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40"/>
              </a:lnSpc>
              <a:spcBef>
                <a:spcPct val="0"/>
              </a:spcBef>
            </a:pPr>
            <a:r>
              <a:rPr lang="en-US" sz="6700" u="sng">
                <a:solidFill>
                  <a:srgbClr val="2B2B2B"/>
                </a:solidFill>
                <a:latin typeface="Abril Fatface"/>
                <a:ea typeface="Abril Fatface"/>
                <a:cs typeface="Abril Fatface"/>
                <a:sym typeface="Abril Fatface"/>
              </a:rPr>
              <a:t>Members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621172" y="2571750"/>
            <a:ext cx="9247227" cy="67817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Kimaya Holkar :-24BAI10815</a:t>
            </a:r>
          </a:p>
          <a:p>
            <a:pPr algn="l">
              <a:lnSpc>
                <a:spcPts val="5880"/>
              </a:lnSpc>
            </a:pPr>
            <a:endParaRPr lang="en-US" sz="4900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880"/>
              </a:lnSpc>
            </a:pP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Abigail Zachariah :-24BCE10010</a:t>
            </a:r>
          </a:p>
          <a:p>
            <a:pPr algn="l">
              <a:lnSpc>
                <a:spcPts val="5880"/>
              </a:lnSpc>
            </a:pPr>
            <a:endParaRPr lang="en-US" sz="4900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880"/>
              </a:lnSpc>
            </a:pP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Daksh Jain :-24BCE10620</a:t>
            </a:r>
          </a:p>
          <a:p>
            <a:pPr algn="l">
              <a:lnSpc>
                <a:spcPts val="5880"/>
              </a:lnSpc>
            </a:pPr>
            <a:endParaRPr lang="en-US" sz="4900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880"/>
              </a:lnSpc>
            </a:pP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Arya Sankar :-24BCE10895</a:t>
            </a:r>
          </a:p>
          <a:p>
            <a:pPr algn="l">
              <a:lnSpc>
                <a:spcPts val="5880"/>
              </a:lnSpc>
            </a:pPr>
            <a:endParaRPr lang="en-US" sz="4900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Jaya </a:t>
            </a:r>
            <a:r>
              <a:rPr lang="en-US" sz="4900" dirty="0" err="1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Mewada</a:t>
            </a:r>
            <a:r>
              <a:rPr lang="en-US" sz="4900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 :-24BCE11442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3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2524185"/>
            <a:ext cx="15109058" cy="623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46"/>
              </a:lnSpc>
            </a:pP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Kimaya Holkar : PPT and concept explanation .</a:t>
            </a:r>
          </a:p>
          <a:p>
            <a:pPr algn="l">
              <a:lnSpc>
                <a:spcPts val="5446"/>
              </a:lnSpc>
            </a:pPr>
            <a:endParaRPr lang="en-US" sz="4538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446"/>
              </a:lnSpc>
            </a:pP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Abigail Zachariah : PPT</a:t>
            </a:r>
          </a:p>
          <a:p>
            <a:pPr algn="l">
              <a:lnSpc>
                <a:spcPts val="5446"/>
              </a:lnSpc>
            </a:pPr>
            <a:endParaRPr lang="en-US" sz="4538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>
              <a:lnSpc>
                <a:spcPts val="5446"/>
              </a:lnSpc>
            </a:pP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Arya Sankar : 	Circuit and its explanation </a:t>
            </a:r>
          </a:p>
          <a:p>
            <a:pPr algn="l">
              <a:lnSpc>
                <a:spcPts val="5446"/>
              </a:lnSpc>
            </a:pPr>
            <a:endParaRPr lang="en-US" sz="4538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446"/>
              </a:lnSpc>
            </a:pP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Daksh Jain : Project code and explanation</a:t>
            </a:r>
          </a:p>
          <a:p>
            <a:pPr algn="l">
              <a:lnSpc>
                <a:spcPts val="5446"/>
              </a:lnSpc>
            </a:pPr>
            <a:endParaRPr lang="en-US" sz="4538" dirty="0">
              <a:solidFill>
                <a:srgbClr val="2B2B2B"/>
              </a:solidFill>
              <a:latin typeface="Lora"/>
              <a:ea typeface="Lora"/>
              <a:cs typeface="Lora"/>
              <a:sym typeface="Lora"/>
            </a:endParaRPr>
          </a:p>
          <a:p>
            <a:pPr algn="l">
              <a:lnSpc>
                <a:spcPts val="5446"/>
              </a:lnSpc>
              <a:spcBef>
                <a:spcPct val="0"/>
              </a:spcBef>
            </a:pP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Jaya </a:t>
            </a:r>
            <a:r>
              <a:rPr lang="en-US" sz="4538" dirty="0" err="1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Mewada</a:t>
            </a:r>
            <a:r>
              <a:rPr lang="en-US" sz="4538" dirty="0">
                <a:solidFill>
                  <a:srgbClr val="2B2B2B"/>
                </a:solidFill>
                <a:latin typeface="Lora"/>
                <a:ea typeface="Lora"/>
                <a:cs typeface="Lora"/>
                <a:sym typeface="Lora"/>
              </a:rPr>
              <a:t> : Video concept and editing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89471" y="730214"/>
            <a:ext cx="15109058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9"/>
              </a:lnSpc>
              <a:spcBef>
                <a:spcPct val="0"/>
              </a:spcBef>
            </a:pPr>
            <a:r>
              <a:rPr lang="en-US" sz="6699" u="sng">
                <a:solidFill>
                  <a:srgbClr val="2B2B2B"/>
                </a:solidFill>
                <a:latin typeface="Abril Fatface"/>
                <a:ea typeface="Abril Fatface"/>
                <a:cs typeface="Abril Fatface"/>
                <a:sym typeface="Abril Fatface"/>
              </a:rPr>
              <a:t>Individual Roles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1664899" y="1990182"/>
            <a:ext cx="19770751" cy="1826253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2088344"/>
            <a:ext cx="7729865" cy="528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Virtual Arduino Project – Pedestrian Traffic Light Simulation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944385" y="1028700"/>
            <a:ext cx="7139331" cy="826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70"/>
              </a:lnSpc>
              <a:spcBef>
                <a:spcPct val="0"/>
              </a:spcBef>
            </a:pPr>
            <a:r>
              <a:rPr lang="en-US" sz="3891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This project simulates a traffic light system integrated with pedestrian control using Arduino, all within a virtual environment (e.g., Tinkercad). It allows users to experiment with hardware and coding without using a physical Arduino board. The simulation models real-world behavior by using LEDs to represent traffic and pedestrian lights and a button to request a pedestrian crossing.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190577" y="785813"/>
            <a:ext cx="11916370" cy="210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2B2B2B"/>
                </a:solidFill>
                <a:latin typeface="Abril Fatface"/>
                <a:ea typeface="Abril Fatface"/>
                <a:cs typeface="Abril Fatface"/>
                <a:sym typeface="Abril Fatface"/>
              </a:rPr>
              <a:t>Components Used(Virtually):</a:t>
            </a:r>
          </a:p>
          <a:p>
            <a:pPr algn="ctr">
              <a:lnSpc>
                <a:spcPts val="8399"/>
              </a:lnSpc>
              <a:spcBef>
                <a:spcPct val="0"/>
              </a:spcBef>
            </a:pPr>
            <a:endParaRPr lang="en-US" sz="6999">
              <a:solidFill>
                <a:srgbClr val="2B2B2B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2875909" y="2288292"/>
            <a:ext cx="2574749" cy="2161647"/>
          </a:xfrm>
          <a:custGeom>
            <a:avLst/>
            <a:gdLst/>
            <a:ahLst/>
            <a:cxnLst/>
            <a:rect l="l" t="t" r="r" b="b"/>
            <a:pathLst>
              <a:path w="2574749" h="2161647">
                <a:moveTo>
                  <a:pt x="0" y="0"/>
                </a:moveTo>
                <a:lnTo>
                  <a:pt x="2574749" y="0"/>
                </a:lnTo>
                <a:lnTo>
                  <a:pt x="2574749" y="2161647"/>
                </a:lnTo>
                <a:lnTo>
                  <a:pt x="0" y="21616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7413" t="-29929" r="-4038" b="-855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875909" y="4818171"/>
            <a:ext cx="2574749" cy="2118311"/>
          </a:xfrm>
          <a:custGeom>
            <a:avLst/>
            <a:gdLst/>
            <a:ahLst/>
            <a:cxnLst/>
            <a:rect l="l" t="t" r="r" b="b"/>
            <a:pathLst>
              <a:path w="2574749" h="2118311">
                <a:moveTo>
                  <a:pt x="0" y="0"/>
                </a:moveTo>
                <a:lnTo>
                  <a:pt x="2574749" y="0"/>
                </a:lnTo>
                <a:lnTo>
                  <a:pt x="2574749" y="2118311"/>
                </a:lnTo>
                <a:lnTo>
                  <a:pt x="0" y="21183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274" t="-40938" r="-109114" b="-27518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139238" y="4424362"/>
            <a:ext cx="952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836464" y="2049209"/>
            <a:ext cx="10043345" cy="781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6173" lvl="1" indent="-508087" algn="just">
              <a:lnSpc>
                <a:spcPts val="5648"/>
              </a:lnSpc>
              <a:buFont typeface="Arial"/>
              <a:buChar char="•"/>
            </a:pPr>
            <a:r>
              <a:rPr lang="en-US" sz="4706" i="1">
                <a:solidFill>
                  <a:srgbClr val="2B2B2B"/>
                </a:solidFill>
                <a:latin typeface="Alice Italics"/>
                <a:ea typeface="Alice Italics"/>
                <a:cs typeface="Alice Italics"/>
                <a:sym typeface="Alice Italics"/>
              </a:rPr>
              <a:t>Arduino Uno board</a:t>
            </a:r>
          </a:p>
          <a:p>
            <a:pPr algn="just">
              <a:lnSpc>
                <a:spcPts val="5648"/>
              </a:lnSpc>
            </a:pPr>
            <a:endParaRPr lang="en-US" sz="4706" i="1">
              <a:solidFill>
                <a:srgbClr val="2B2B2B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marL="1016173" lvl="1" indent="-508087" algn="just">
              <a:lnSpc>
                <a:spcPts val="5648"/>
              </a:lnSpc>
              <a:buFont typeface="Arial"/>
              <a:buChar char="•"/>
            </a:pPr>
            <a:r>
              <a:rPr lang="en-US" sz="4706" i="1">
                <a:solidFill>
                  <a:srgbClr val="2B2B2B"/>
                </a:solidFill>
                <a:latin typeface="Alice Italics"/>
                <a:ea typeface="Alice Italics"/>
                <a:cs typeface="Alice Italics"/>
                <a:sym typeface="Alice Italics"/>
              </a:rPr>
              <a:t>LEDs: Red, Yellow, Green (for both traffic and pedestrian)</a:t>
            </a:r>
          </a:p>
          <a:p>
            <a:pPr algn="just">
              <a:lnSpc>
                <a:spcPts val="5648"/>
              </a:lnSpc>
            </a:pPr>
            <a:endParaRPr lang="en-US" sz="4706" i="1">
              <a:solidFill>
                <a:srgbClr val="2B2B2B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marL="1016173" lvl="1" indent="-508087" algn="just">
              <a:lnSpc>
                <a:spcPts val="5648"/>
              </a:lnSpc>
              <a:buFont typeface="Arial"/>
              <a:buChar char="•"/>
            </a:pPr>
            <a:r>
              <a:rPr lang="en-US" sz="4706" i="1">
                <a:solidFill>
                  <a:srgbClr val="2B2B2B"/>
                </a:solidFill>
                <a:latin typeface="Alice Italics"/>
                <a:ea typeface="Alice Italics"/>
                <a:cs typeface="Alice Italics"/>
                <a:sym typeface="Alice Italics"/>
              </a:rPr>
              <a:t>Breadboard</a:t>
            </a:r>
          </a:p>
          <a:p>
            <a:pPr algn="just">
              <a:lnSpc>
                <a:spcPts val="5648"/>
              </a:lnSpc>
            </a:pPr>
            <a:endParaRPr lang="en-US" sz="4706" i="1">
              <a:solidFill>
                <a:srgbClr val="2B2B2B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marL="1016173" lvl="1" indent="-508087" algn="just">
              <a:lnSpc>
                <a:spcPts val="5648"/>
              </a:lnSpc>
              <a:buFont typeface="Arial"/>
              <a:buChar char="•"/>
            </a:pPr>
            <a:r>
              <a:rPr lang="en-US" sz="4706" i="1">
                <a:solidFill>
                  <a:srgbClr val="2B2B2B"/>
                </a:solidFill>
                <a:latin typeface="Alice Italics"/>
                <a:ea typeface="Alice Italics"/>
                <a:cs typeface="Alice Italics"/>
                <a:sym typeface="Alice Italics"/>
              </a:rPr>
              <a:t>Push button (pedestrian crossing request)</a:t>
            </a:r>
          </a:p>
          <a:p>
            <a:pPr algn="just">
              <a:lnSpc>
                <a:spcPts val="5648"/>
              </a:lnSpc>
            </a:pPr>
            <a:endParaRPr lang="en-US" sz="4706" i="1">
              <a:solidFill>
                <a:srgbClr val="2B2B2B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marL="1016173" lvl="1" indent="-508087" algn="just">
              <a:lnSpc>
                <a:spcPts val="5648"/>
              </a:lnSpc>
              <a:buFont typeface="Arial"/>
              <a:buChar char="•"/>
            </a:pPr>
            <a:r>
              <a:rPr lang="en-US" sz="4706" i="1">
                <a:solidFill>
                  <a:srgbClr val="2B2B2B"/>
                </a:solidFill>
                <a:latin typeface="Alice Italics"/>
                <a:ea typeface="Alice Italics"/>
                <a:cs typeface="Alice Italics"/>
                <a:sym typeface="Alice Italics"/>
              </a:rPr>
              <a:t>Resistors and jumper wire</a:t>
            </a:r>
          </a:p>
        </p:txBody>
      </p:sp>
      <p:sp>
        <p:nvSpPr>
          <p:cNvPr id="10" name="Freeform 10"/>
          <p:cNvSpPr/>
          <p:nvPr/>
        </p:nvSpPr>
        <p:spPr>
          <a:xfrm>
            <a:off x="12942340" y="7307957"/>
            <a:ext cx="2508318" cy="2544386"/>
          </a:xfrm>
          <a:custGeom>
            <a:avLst/>
            <a:gdLst/>
            <a:ahLst/>
            <a:cxnLst/>
            <a:rect l="l" t="t" r="r" b="b"/>
            <a:pathLst>
              <a:path w="2508318" h="2544386">
                <a:moveTo>
                  <a:pt x="0" y="0"/>
                </a:moveTo>
                <a:lnTo>
                  <a:pt x="2508318" y="0"/>
                </a:lnTo>
                <a:lnTo>
                  <a:pt x="2508318" y="2544386"/>
                </a:lnTo>
                <a:lnTo>
                  <a:pt x="0" y="25443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883" t="-5671" r="-11421" b="-12927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207323" y="786637"/>
            <a:ext cx="587335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How It Works: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84935" y="2721309"/>
            <a:ext cx="14036873" cy="647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9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System starts with normal traffic flow (green light for vehicles).</a:t>
            </a:r>
          </a:p>
          <a:p>
            <a:pPr algn="ctr">
              <a:lnSpc>
                <a:spcPts val="4680"/>
              </a:lnSpc>
            </a:pPr>
            <a:endParaRPr lang="en-US" sz="3900" i="1">
              <a:solidFill>
                <a:srgbClr val="000000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algn="ctr">
              <a:lnSpc>
                <a:spcPts val="4680"/>
              </a:lnSpc>
            </a:pPr>
            <a:r>
              <a:rPr lang="en-US" sz="39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When pedestrian presses the button:</a:t>
            </a:r>
          </a:p>
          <a:p>
            <a:pPr algn="ctr">
              <a:lnSpc>
                <a:spcPts val="4680"/>
              </a:lnSpc>
            </a:pPr>
            <a:endParaRPr lang="en-US" sz="3900" i="1">
              <a:solidFill>
                <a:srgbClr val="000000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algn="ctr">
              <a:lnSpc>
                <a:spcPts val="4680"/>
              </a:lnSpc>
            </a:pPr>
            <a:r>
              <a:rPr lang="en-US" sz="39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Traffic light changes to yellow, then red.</a:t>
            </a:r>
          </a:p>
          <a:p>
            <a:pPr algn="ctr">
              <a:lnSpc>
                <a:spcPts val="4680"/>
              </a:lnSpc>
            </a:pPr>
            <a:endParaRPr lang="en-US" sz="3900" i="1">
              <a:solidFill>
                <a:srgbClr val="000000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algn="ctr">
              <a:lnSpc>
                <a:spcPts val="4680"/>
              </a:lnSpc>
            </a:pPr>
            <a:r>
              <a:rPr lang="en-US" sz="39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Pedestrian light turns green, allowing safe crossing.</a:t>
            </a:r>
          </a:p>
          <a:p>
            <a:pPr algn="ctr">
              <a:lnSpc>
                <a:spcPts val="4680"/>
              </a:lnSpc>
            </a:pPr>
            <a:endParaRPr lang="en-US" sz="3900" i="1">
              <a:solidFill>
                <a:srgbClr val="000000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algn="ctr">
              <a:lnSpc>
                <a:spcPts val="4680"/>
              </a:lnSpc>
            </a:pPr>
            <a:r>
              <a:rPr lang="en-US" sz="39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After a delay, system resets to traffic green and pedestrian red.</a:t>
            </a:r>
          </a:p>
          <a:p>
            <a:pPr algn="ctr">
              <a:lnSpc>
                <a:spcPts val="4680"/>
              </a:lnSpc>
            </a:pPr>
            <a:endParaRPr lang="en-US" sz="3900" i="1">
              <a:solidFill>
                <a:srgbClr val="000000"/>
              </a:solidFill>
              <a:latin typeface="Alice Italics"/>
              <a:ea typeface="Alice Italics"/>
              <a:cs typeface="Alice Italics"/>
              <a:sym typeface="Alice Italics"/>
            </a:endParaRPr>
          </a:p>
          <a:p>
            <a:pPr algn="ctr">
              <a:lnSpc>
                <a:spcPts val="4560"/>
              </a:lnSpc>
              <a:spcBef>
                <a:spcPct val="0"/>
              </a:spcBef>
            </a:pPr>
            <a:r>
              <a:rPr lang="en-US" sz="3800" i="1">
                <a:solidFill>
                  <a:srgbClr val="000000"/>
                </a:solidFill>
                <a:latin typeface="Alice Italics"/>
                <a:ea typeface="Alice Italics"/>
                <a:cs typeface="Alice Italics"/>
                <a:sym typeface="Alice Italics"/>
              </a:rPr>
              <a:t>Timing control ensures realistic signal durations.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76059" y="693561"/>
            <a:ext cx="11278734" cy="922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endParaRPr/>
          </a:p>
          <a:p>
            <a:pPr algn="l">
              <a:lnSpc>
                <a:spcPts val="3840"/>
              </a:lnSpc>
            </a:pPr>
            <a:endParaRPr/>
          </a:p>
          <a:p>
            <a:pPr algn="l">
              <a:lnSpc>
                <a:spcPts val="3840"/>
              </a:lnSpc>
            </a:pPr>
            <a:endParaRPr/>
          </a:p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</a:t>
            </a:r>
            <a:r>
              <a:rPr lang="en-US" sz="3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States: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Red, yellow, and green light sequences for each direction.</a:t>
            </a: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</a:t>
            </a:r>
            <a:r>
              <a:rPr lang="en-US" sz="3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Programmable Timers: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The Arduino allows for setting the duration of each light color via code,   enabling customization of traffic flow. </a:t>
            </a: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</a:t>
            </a:r>
            <a:r>
              <a:rPr lang="en-US" sz="3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LEDs: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Uses LEDs to visually represent the traffic light colours.</a:t>
            </a: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4. </a:t>
            </a:r>
            <a:r>
              <a:rPr lang="en-US" sz="32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Pedestrian Signals: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Implement pedestrian signals (e.g., flashing "walk" or "don't walk" symbols). </a:t>
            </a: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840"/>
              </a:lnSpc>
              <a:spcBef>
                <a:spcPct val="0"/>
              </a:spcBef>
            </a:pPr>
            <a:endParaRPr lang="en-US" sz="32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1954793" y="1990182"/>
            <a:ext cx="5863082" cy="5863082"/>
          </a:xfrm>
          <a:custGeom>
            <a:avLst/>
            <a:gdLst/>
            <a:ahLst/>
            <a:cxnLst/>
            <a:rect l="l" t="t" r="r" b="b"/>
            <a:pathLst>
              <a:path w="5863082" h="5863082">
                <a:moveTo>
                  <a:pt x="0" y="0"/>
                </a:moveTo>
                <a:lnTo>
                  <a:pt x="5863083" y="0"/>
                </a:lnTo>
                <a:lnTo>
                  <a:pt x="5863083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409914" y="445581"/>
            <a:ext cx="3639086" cy="1038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60"/>
              </a:lnSpc>
              <a:spcBef>
                <a:spcPct val="0"/>
              </a:spcBef>
            </a:pPr>
            <a:r>
              <a:rPr lang="en-US" sz="6800" dirty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Features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3396801" y="2343951"/>
            <a:ext cx="11494397" cy="6914349"/>
          </a:xfrm>
          <a:custGeom>
            <a:avLst/>
            <a:gdLst/>
            <a:ahLst/>
            <a:cxnLst/>
            <a:rect l="l" t="t" r="r" b="b"/>
            <a:pathLst>
              <a:path w="11494397" h="6914349">
                <a:moveTo>
                  <a:pt x="0" y="0"/>
                </a:moveTo>
                <a:lnTo>
                  <a:pt x="11494398" y="0"/>
                </a:lnTo>
                <a:lnTo>
                  <a:pt x="11494398" y="6914349"/>
                </a:lnTo>
                <a:lnTo>
                  <a:pt x="0" y="69143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354" r="-4354" b="-4589"/>
            </a:stretch>
          </a:blipFill>
          <a:ln w="19050" cap="rnd">
            <a:solidFill>
              <a:srgbClr val="000000"/>
            </a:solidFill>
            <a:prstDash val="solid"/>
            <a:round/>
          </a:ln>
        </p:spPr>
      </p:sp>
      <p:sp>
        <p:nvSpPr>
          <p:cNvPr id="6" name="TextBox 6"/>
          <p:cNvSpPr txBox="1"/>
          <p:nvPr/>
        </p:nvSpPr>
        <p:spPr>
          <a:xfrm>
            <a:off x="2681823" y="957746"/>
            <a:ext cx="12924354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20"/>
              </a:lnSpc>
              <a:spcBef>
                <a:spcPct val="0"/>
              </a:spcBef>
            </a:pPr>
            <a:r>
              <a:rPr lang="en-US" sz="61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Single traffic signal with pedestrian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</a:blip>
          <a:srcRect/>
          <a:stretch>
            <a:fillRect/>
          </a:stretch>
        </p:blipFill>
        <p:spPr>
          <a:xfrm>
            <a:off x="-2511451" y="1028700"/>
            <a:ext cx="19770751" cy="182625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5000"/>
          </a:blip>
          <a:srcRect/>
          <a:stretch>
            <a:fillRect/>
          </a:stretch>
        </p:blipFill>
        <p:spPr>
          <a:xfrm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616546" y="311876"/>
            <a:ext cx="3127651" cy="1784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u="sng" dirty="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C++ CODE</a:t>
            </a:r>
          </a:p>
          <a:p>
            <a:pPr algn="ctr">
              <a:lnSpc>
                <a:spcPts val="7139"/>
              </a:lnSpc>
              <a:spcBef>
                <a:spcPct val="0"/>
              </a:spcBef>
            </a:pPr>
            <a:endParaRPr lang="en-US" sz="5099" u="sng" dirty="0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34069" y="1256757"/>
            <a:ext cx="5201018" cy="8903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// Pin Assignments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trafficRed = 10;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trafficYellow = 9;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trafficGreen = 8;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pedGreen = 6;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pedRed = 5;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buttonPin = 7;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// Timing (milliseconds)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yellowTime = 2000;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walkTime = 5000;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const int resetTime = 1000;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bool pedestrianRequest = false;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void setup() {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pinMode(trafficRed, OUTPUT);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pinMode(trafficYellow, OUTPUT);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pinMode(trafficGreen, OUTPUT);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pinMode(pedGreen, OUTPUT);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pinMode(pedRed, OUTPUT);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pinMode(buttonPin, INPUT_PULLUP);</a:t>
            </a:r>
          </a:p>
          <a:p>
            <a:pPr algn="l">
              <a:lnSpc>
                <a:spcPts val="2207"/>
              </a:lnSpc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// Start with default state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digitalWrite(trafficRed, LOW);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digitalWrite(trafficYellow, LOW);</a:t>
            </a:r>
          </a:p>
          <a:p>
            <a:pPr algn="l">
              <a:lnSpc>
                <a:spcPts val="2207"/>
              </a:lnSpc>
            </a:pPr>
            <a:r>
              <a:rPr lang="en-US" sz="183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digitalWrite(trafficGreen, HIGH);</a:t>
            </a:r>
          </a:p>
          <a:p>
            <a:pPr algn="l">
              <a:lnSpc>
                <a:spcPts val="2207"/>
              </a:lnSpc>
              <a:spcBef>
                <a:spcPct val="0"/>
              </a:spcBef>
            </a:pPr>
            <a:endParaRPr lang="en-US" sz="1839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95302" y="1372012"/>
            <a:ext cx="5782426" cy="8914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digitalWrite(pedRed, HIGH);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digitalWrite(pedGreen, LOW);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}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void loop() {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// Check button press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if (digitalRead(buttonPin) == LOW) {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delay(50); // Debounce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if (digitalRead(buttonPin) == LOW) {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pedestrianRequest = true;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// Wait for release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while (digitalRead(buttonPin) == LOW);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}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}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if (pedestrianRequest) {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// Transition: Green OFF → Yellow ON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digitalWrite(trafficGreen, LOW);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digitalWrite(trafficYellow, HIGH);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delay(yellowTime);</a:t>
            </a:r>
          </a:p>
          <a:p>
            <a:pPr algn="l">
              <a:lnSpc>
                <a:spcPts val="2571"/>
              </a:lnSpc>
            </a:pPr>
            <a:endParaRPr lang="en-US" sz="1836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// Yellow OFF → Red ON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digitalWrite(trafficYellow, LOW);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digitalWrite(trafficRed, HIGH);</a:t>
            </a:r>
          </a:p>
          <a:p>
            <a:pPr algn="l">
              <a:lnSpc>
                <a:spcPts val="2571"/>
              </a:lnSpc>
            </a:pPr>
            <a:endParaRPr lang="en-US" sz="1836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// Pedestrian: Red OFF → Green ON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digitalWrite(pedRed, LOW);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digitalWrite(pedGreen, HIGH);</a:t>
            </a:r>
          </a:p>
          <a:p>
            <a:pPr algn="l">
              <a:lnSpc>
                <a:spcPts val="2571"/>
              </a:lnSpc>
            </a:pPr>
            <a:r>
              <a:rPr lang="en-US" sz="18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delay(walkTime);</a:t>
            </a:r>
          </a:p>
          <a:p>
            <a:pPr algn="l">
              <a:lnSpc>
                <a:spcPts val="2571"/>
              </a:lnSpc>
              <a:spcBef>
                <a:spcPct val="0"/>
              </a:spcBef>
            </a:pPr>
            <a:endParaRPr lang="en-US" sz="1836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319953" y="1362487"/>
            <a:ext cx="4815298" cy="4872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09"/>
              </a:lnSpc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// Pedestrian: Green OFF → Red ON</a:t>
            </a:r>
          </a:p>
          <a:p>
            <a:pPr algn="just">
              <a:lnSpc>
                <a:spcPts val="2609"/>
              </a:lnSpc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digitalWrite(pedGreen, LOW);</a:t>
            </a:r>
          </a:p>
          <a:p>
            <a:pPr algn="just">
              <a:lnSpc>
                <a:spcPts val="2609"/>
              </a:lnSpc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digitalWrite(pedRed, HIGH);</a:t>
            </a:r>
          </a:p>
          <a:p>
            <a:pPr algn="just">
              <a:lnSpc>
                <a:spcPts val="2609"/>
              </a:lnSpc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delay(resetTime);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endParaRPr lang="en-US" sz="186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// Traffic: Red OFF → Green ON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digitalWrite(trafficRed, LOW);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digitalWrite(trafficGreen, HIGH);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endParaRPr lang="en-US" sz="186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pedestrianRequest = false; // Reset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}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endParaRPr lang="en-US" sz="186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delay(100);</a:t>
            </a:r>
          </a:p>
          <a:p>
            <a:pPr algn="just">
              <a:lnSpc>
                <a:spcPts val="2609"/>
              </a:lnSpc>
              <a:spcBef>
                <a:spcPct val="0"/>
              </a:spcBef>
            </a:pPr>
            <a:r>
              <a:rPr lang="en-US" sz="186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}</a:t>
            </a:r>
          </a:p>
          <a:p>
            <a:pPr algn="l">
              <a:lnSpc>
                <a:spcPts val="2609"/>
              </a:lnSpc>
              <a:spcBef>
                <a:spcPct val="0"/>
              </a:spcBef>
            </a:pPr>
            <a:endParaRPr lang="en-US" sz="186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AutoShape 9"/>
          <p:cNvSpPr/>
          <p:nvPr/>
        </p:nvSpPr>
        <p:spPr>
          <a:xfrm flipH="1">
            <a:off x="5675916" y="1544738"/>
            <a:ext cx="0" cy="832724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>
            <a:off x="11703730" y="1544738"/>
            <a:ext cx="0" cy="832724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753</Words>
  <Application>Microsoft Office PowerPoint</Application>
  <PresentationFormat>Custom</PresentationFormat>
  <Paragraphs>149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Open Sans Bold</vt:lpstr>
      <vt:lpstr>Alice Italics</vt:lpstr>
      <vt:lpstr>Arial</vt:lpstr>
      <vt:lpstr>League Spartan</vt:lpstr>
      <vt:lpstr>Open Sans</vt:lpstr>
      <vt:lpstr>Lora</vt:lpstr>
      <vt:lpstr>Arapey Bold</vt:lpstr>
      <vt:lpstr>Gagalin</vt:lpstr>
      <vt:lpstr>Calibri</vt:lpstr>
      <vt:lpstr>Agrandir</vt:lpstr>
      <vt:lpstr>Alice</vt:lpstr>
      <vt:lpstr>Abril Fatface</vt:lpstr>
      <vt:lpstr>Yeseva One</vt:lpstr>
      <vt:lpstr>Agrandir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Arduino Project</dc:title>
  <dc:creator>ARYA SANKAR</dc:creator>
  <cp:lastModifiedBy>ARYA SANKAR</cp:lastModifiedBy>
  <cp:revision>3</cp:revision>
  <dcterms:created xsi:type="dcterms:W3CDTF">2006-08-16T00:00:00Z</dcterms:created>
  <dcterms:modified xsi:type="dcterms:W3CDTF">2025-04-15T12:40:45Z</dcterms:modified>
  <dc:identifier>DAGkH0Uqi0c</dc:identifier>
</cp:coreProperties>
</file>

<file path=docProps/thumbnail.jpeg>
</file>